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4" r:id="rId4"/>
    <p:sldId id="261" r:id="rId5"/>
    <p:sldId id="272" r:id="rId6"/>
    <p:sldId id="266" r:id="rId7"/>
    <p:sldId id="273" r:id="rId8"/>
    <p:sldId id="267" r:id="rId9"/>
    <p:sldId id="274" r:id="rId10"/>
    <p:sldId id="271" r:id="rId11"/>
    <p:sldId id="277" r:id="rId12"/>
    <p:sldId id="268" r:id="rId13"/>
    <p:sldId id="275" r:id="rId14"/>
    <p:sldId id="269" r:id="rId15"/>
    <p:sldId id="276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0066FF"/>
    <a:srgbClr val="FF6600"/>
    <a:srgbClr val="6600FF"/>
    <a:srgbClr val="000066"/>
    <a:srgbClr val="08080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63955-AC3C-1EAA-FE77-96E0383523DD}" v="53" dt="2023-08-15T18:29:02.320"/>
    <p1510:client id="{55B4F000-3A0F-2FE6-4DB8-2136B2D3314E}" v="581" dt="2021-08-26T23:12:48.113"/>
    <p1510:client id="{55BA0F1E-BE5D-F7AF-86F6-89C8ABAAE960}" v="263" dt="2022-08-18T20:28:52.655"/>
    <p1510:client id="{7E770F78-526E-C1F8-DF94-0868E9C8260A}" v="33" dt="2022-04-05T16:12:50.226"/>
    <p1510:client id="{A90776BF-CBA3-48CE-F660-15E1136A3036}" v="15" dt="2023-08-15T21:52:04.913"/>
    <p1510:client id="{C444B40B-99CF-1574-9A22-B3181042B672}" v="83" dt="2022-08-18T21:57:45.675"/>
    <p1510:client id="{EF446562-828D-ADF1-3F07-A1D2642B02F8}" v="435" dt="2021-08-26T15:41:26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4660"/>
  </p:normalViewPr>
  <p:slideViewPr>
    <p:cSldViewPr>
      <p:cViewPr varScale="1">
        <p:scale>
          <a:sx n="102" d="100"/>
          <a:sy n="102" d="100"/>
        </p:scale>
        <p:origin x="2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52450"/>
          </a:xfrm>
        </p:spPr>
        <p:txBody>
          <a:bodyPr/>
          <a:lstStyle>
            <a:lvl1pPr algn="ctr">
              <a:defRPr sz="480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965A50E8-66C7-4CA4-B164-8DB55A97D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1791-1B55-45C5-A764-481564CDF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F0FC3-321F-417B-AAFF-F50494764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1676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6F885-9346-4384-A8D5-0D0BF5928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DC2FF248-304B-4269-96A6-CD0309379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6CD785CE-38B9-4E74-935B-04B73D917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DD760-A22C-441D-99DC-6F1C4C094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25"/>
            <a:ext cx="7772400" cy="1362075"/>
          </a:xfrm>
        </p:spPr>
        <p:txBody>
          <a:bodyPr anchor="t"/>
          <a:lstStyle>
            <a:lvl1pPr algn="ctr">
              <a:defRPr lang="en-US" sz="4800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721FE-3422-41A8-B7B3-BCDDE74ED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451D-359A-43DB-B681-B29FDF0D4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7DC6-A8DD-4286-8A88-DF0FD9141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BC6A-ADB2-40AE-982D-A19553501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348B-F233-4814-A17B-3F42AEB7E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348B-F233-4814-A17B-3F42AEB7E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20939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42735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286000"/>
            <a:ext cx="20939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F54B-7AE9-4CF1-B300-23CD7DF4D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EA125C66-FD94-4C83-9B7C-9FA556A1D8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House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Patrice Ingram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70" y="613913"/>
            <a:ext cx="8305800" cy="457200"/>
          </a:xfrm>
        </p:spPr>
        <p:txBody>
          <a:bodyPr/>
          <a:lstStyle/>
          <a:p>
            <a:pPr algn="ctr"/>
            <a:r>
              <a:rPr lang="en-US" sz="4400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553200" cy="4442244"/>
          </a:xfrm>
        </p:spPr>
        <p:txBody>
          <a:bodyPr/>
          <a:lstStyle/>
          <a:p>
            <a:pPr algn="ctr"/>
            <a:endParaRPr lang="en-US" sz="3600" dirty="0">
              <a:ea typeface="Tahoma"/>
              <a:cs typeface="Tahoma"/>
            </a:endParaRPr>
          </a:p>
          <a:p>
            <a:pPr algn="ctr"/>
            <a:r>
              <a:rPr lang="en-US" dirty="0"/>
              <a:t>Aim's Web </a:t>
            </a:r>
            <a:endParaRPr lang="en-US">
              <a:ea typeface="Tahoma"/>
              <a:cs typeface="Tahoma"/>
            </a:endParaRPr>
          </a:p>
          <a:p>
            <a:pPr algn="ctr"/>
            <a:r>
              <a:rPr lang="en-US" dirty="0"/>
              <a:t>Common Assessment</a:t>
            </a:r>
            <a:endParaRPr lang="en-US" dirty="0">
              <a:ea typeface="Tahoma"/>
              <a:cs typeface="Tahoma"/>
            </a:endParaRPr>
          </a:p>
          <a:p>
            <a:pPr algn="ctr"/>
            <a:r>
              <a:rPr lang="en-US" dirty="0"/>
              <a:t>Sight word test</a:t>
            </a:r>
            <a:endParaRPr lang="en-US" dirty="0">
              <a:ea typeface="Tahoma"/>
              <a:cs typeface="Tahoma"/>
            </a:endParaRPr>
          </a:p>
          <a:p>
            <a:pPr algn="ctr"/>
            <a:r>
              <a:rPr lang="en-US" dirty="0">
                <a:ea typeface="Tahoma"/>
                <a:cs typeface="Tahoma"/>
              </a:rPr>
              <a:t>Weekly comprehension</a:t>
            </a:r>
          </a:p>
          <a:p>
            <a:pPr algn="ctr"/>
            <a:r>
              <a:rPr lang="en-US" dirty="0">
                <a:ea typeface="Tahoma"/>
                <a:cs typeface="Tahoma"/>
              </a:rPr>
              <a:t>Weekly spelling test </a:t>
            </a:r>
            <a:r>
              <a:rPr lang="en-US" sz="1800" dirty="0">
                <a:ea typeface="Tahoma"/>
                <a:cs typeface="Tahoma"/>
              </a:rPr>
              <a:t>(starting in a few weeks)</a:t>
            </a:r>
          </a:p>
          <a:p>
            <a:pPr algn="ctr"/>
            <a:r>
              <a:rPr lang="en-US" dirty="0">
                <a:ea typeface="Tahoma"/>
                <a:cs typeface="Tahoma"/>
              </a:rPr>
              <a:t>Weekly grammar test </a:t>
            </a:r>
            <a:r>
              <a:rPr lang="en-US" sz="1800" dirty="0">
                <a:ea typeface="Tahoma"/>
                <a:cs typeface="Tahoma"/>
              </a:rPr>
              <a:t>( starting in 2 weeks)</a:t>
            </a:r>
          </a:p>
          <a:p>
            <a:pPr algn="ctr"/>
            <a:r>
              <a:rPr lang="en-US" dirty="0">
                <a:ea typeface="Tahoma"/>
                <a:cs typeface="Tahoma"/>
              </a:rPr>
              <a:t>Math Topic test</a:t>
            </a:r>
          </a:p>
          <a:p>
            <a:endParaRPr lang="en-US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1675148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219200"/>
            <a:ext cx="4572000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</a:rPr>
              <a:t>Graded papers will go home on Thursdays and should be sent back by the next Monday.</a:t>
            </a:r>
          </a:p>
          <a:p>
            <a:pPr algn="ctr"/>
            <a:r>
              <a:rPr lang="en-US" u="sng" dirty="0">
                <a:solidFill>
                  <a:srgbClr val="C00000"/>
                </a:solidFill>
                <a:latin typeface="+mn-lt"/>
                <a:ea typeface="Tahoma"/>
                <a:cs typeface="Tahoma"/>
              </a:rPr>
              <a:t>Resources that can be accessed through Clever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Espark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(Math and Reading)</a:t>
            </a:r>
            <a:endParaRPr lang="en-US" sz="2400" dirty="0">
              <a:solidFill>
                <a:srgbClr val="C00000"/>
              </a:solidFill>
              <a:latin typeface="+mn-lt"/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+mn-lt"/>
                <a:ea typeface="Tahoma"/>
                <a:cs typeface="Tahoma"/>
              </a:rPr>
              <a:t>Prodigy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Epic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+mn-lt"/>
                <a:ea typeface="Tahoma"/>
                <a:cs typeface="Tahoma"/>
              </a:rPr>
              <a:t>Splash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+mn-lt"/>
                <a:ea typeface="Tahoma"/>
                <a:cs typeface="Tahoma"/>
              </a:rPr>
              <a:t>Xtra Math( haven't started)</a:t>
            </a:r>
          </a:p>
          <a:p>
            <a:endParaRPr lang="en-US" sz="2400" dirty="0">
              <a:solidFill>
                <a:srgbClr val="C00000"/>
              </a:solidFill>
              <a:latin typeface="+mn-lt"/>
              <a:ea typeface="Tahoma"/>
              <a:cs typeface="Tahoma"/>
            </a:endParaRPr>
          </a:p>
          <a:p>
            <a:endParaRPr lang="en-US" sz="2400" dirty="0">
              <a:solidFill>
                <a:srgbClr val="C00000"/>
              </a:solidFill>
              <a:latin typeface="+mn-lt"/>
              <a:ea typeface="Tahoma"/>
              <a:cs typeface="Tahoma"/>
            </a:endParaRPr>
          </a:p>
          <a:p>
            <a:endParaRPr lang="en-US" sz="2400" dirty="0">
              <a:solidFill>
                <a:srgbClr val="C00000"/>
              </a:solidFill>
              <a:latin typeface="+mn-lt"/>
              <a:ea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57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n-lt"/>
              </a:rPr>
              <a:t>Other Classroom Info</a:t>
            </a:r>
          </a:p>
        </p:txBody>
      </p:sp>
    </p:spTree>
    <p:extLst>
      <p:ext uri="{BB962C8B-B14F-4D97-AF65-F5344CB8AC3E}">
        <p14:creationId xmlns:p14="http://schemas.microsoft.com/office/powerpoint/2010/main" val="1579936527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288" y="2905125"/>
            <a:ext cx="5224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901-475-5967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075" y="790575"/>
            <a:ext cx="4911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Family Learning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AF21-CA38-4222-80C7-8512535394DC}"/>
              </a:ext>
            </a:extLst>
          </p:cNvPr>
          <p:cNvSpPr txBox="1"/>
          <p:nvPr/>
        </p:nvSpPr>
        <p:spPr>
          <a:xfrm>
            <a:off x="1914525" y="1700213"/>
            <a:ext cx="447198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20th Century Font"/>
              </a:rPr>
              <a:t>They will send extra resources to the school for your child if requested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013743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853" y="41482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</a:rPr>
              <a:t>Other Info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853" y="1371600"/>
            <a:ext cx="444914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+mn-lt"/>
              <a:ea typeface="Tahoma"/>
              <a:cs typeface="Tahoma"/>
            </a:endParaRPr>
          </a:p>
          <a:p>
            <a:endParaRPr lang="en-US" b="1" dirty="0">
              <a:solidFill>
                <a:srgbClr val="C00000"/>
              </a:solidFill>
              <a:latin typeface="+mn-lt"/>
            </a:endParaRPr>
          </a:p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Easy CBM(Curriculum-Based Measurement) will be our universal screener for RTI purposes.</a:t>
            </a:r>
          </a:p>
          <a:p>
            <a:endParaRPr lang="en-US" b="1" dirty="0">
              <a:solidFill>
                <a:srgbClr val="C00000"/>
              </a:solidFill>
              <a:latin typeface="+mn-lt"/>
            </a:endParaRPr>
          </a:p>
          <a:p>
            <a:r>
              <a:rPr lang="en-US" b="1" dirty="0">
                <a:solidFill>
                  <a:srgbClr val="C00000"/>
                </a:solidFill>
                <a:latin typeface="+mn-lt"/>
              </a:rPr>
              <a:t>The school asks that you purchase ice cream from the cafeteria or bring non edible treats for birthday celebrations.</a:t>
            </a:r>
            <a:endParaRPr lang="en-US" b="1" dirty="0">
              <a:solidFill>
                <a:srgbClr val="C00000"/>
              </a:solidFill>
              <a:latin typeface="+mn-lt"/>
              <a:ea typeface="Tahoma"/>
              <a:cs typeface="Tahoma"/>
            </a:endParaRPr>
          </a:p>
          <a:p>
            <a:endParaRPr lang="en-US" b="1" dirty="0">
              <a:solidFill>
                <a:srgbClr val="C00000"/>
              </a:solidFill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68474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31951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Donations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085439"/>
            <a:ext cx="439398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20th Century Font"/>
              </a:rPr>
              <a:t>Treasure Box items</a:t>
            </a:r>
            <a:endParaRPr lang="en-US" sz="3200" dirty="0">
              <a:latin typeface="20th Century Font"/>
            </a:endParaRPr>
          </a:p>
          <a:p>
            <a:r>
              <a:rPr lang="en-US" sz="3200" dirty="0"/>
              <a:t>Candy</a:t>
            </a:r>
          </a:p>
          <a:p>
            <a:r>
              <a:rPr lang="en-US" sz="3200" dirty="0"/>
              <a:t>Masking Tape</a:t>
            </a:r>
          </a:p>
          <a:p>
            <a:r>
              <a:rPr lang="en-US" sz="3200" dirty="0"/>
              <a:t>Colored Copy Paper</a:t>
            </a:r>
          </a:p>
          <a:p>
            <a:r>
              <a:rPr lang="en-US" sz="3200" dirty="0"/>
              <a:t>Card stock </a:t>
            </a:r>
          </a:p>
          <a:p>
            <a:r>
              <a:rPr lang="en-US" sz="3200">
                <a:latin typeface="20th Century Font"/>
              </a:rPr>
              <a:t>Microban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84546147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QUESTIONS?????</a:t>
            </a:r>
          </a:p>
        </p:txBody>
      </p:sp>
    </p:spTree>
    <p:extLst>
      <p:ext uri="{BB962C8B-B14F-4D97-AF65-F5344CB8AC3E}">
        <p14:creationId xmlns:p14="http://schemas.microsoft.com/office/powerpoint/2010/main" val="2774148654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-1253705" y="800818"/>
            <a:ext cx="11770743" cy="385314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Bachelor’s from U of M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Master’s from Arkansas State University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Instructional leadership license from Bethel University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 EDS in leadership from Arkansas State</a:t>
            </a:r>
            <a:endParaRPr lang="en-US" dirty="0">
              <a:ea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year teaching 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8th  year teaching 2</a:t>
            </a:r>
            <a:r>
              <a:rPr lang="en-US" baseline="30000" dirty="0"/>
              <a:t>nd</a:t>
            </a:r>
            <a:r>
              <a:rPr lang="en-US" dirty="0"/>
              <a:t> grade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Married with three sons, and one daughter</a:t>
            </a:r>
            <a:endParaRPr lang="en-US" dirty="0">
              <a:ea typeface="Tahoma"/>
              <a:cs typeface="Tahoma"/>
            </a:endParaRPr>
          </a:p>
        </p:txBody>
      </p:sp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E5FF4D9-ABDF-099A-2138-DC9EF7D4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64" y="4883549"/>
            <a:ext cx="2743200" cy="20654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295400"/>
            <a:ext cx="4572000" cy="38595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Tahoma"/>
              </a:rPr>
              <a:t>Be ready</a:t>
            </a:r>
            <a:endParaRPr lang="en-US" sz="2400" b="1" kern="0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marL="342900" lvl="0" indent="-342900"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Tahoma"/>
              </a:rPr>
              <a:t>Be respectful</a:t>
            </a:r>
            <a:endParaRPr lang="en-US" sz="2400" b="1" kern="0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Tahoma"/>
              </a:rPr>
              <a:t>Be responsible for your actions</a:t>
            </a:r>
            <a:endParaRPr lang="en-US" sz="2400" b="1" kern="0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marL="342900" lvl="0" indent="-342900"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Tahoma"/>
              </a:rPr>
              <a:t>Be honest</a:t>
            </a:r>
            <a:endParaRPr lang="en-US" sz="2400" b="1" kern="0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marL="342900" lvl="0" indent="-342900"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Tahoma"/>
              </a:rPr>
              <a:t>Be fair</a:t>
            </a:r>
            <a:endParaRPr lang="en-US" sz="2400" b="1" kern="0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marL="342900" lvl="0" indent="-342900"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Tahoma"/>
              </a:rPr>
              <a:t>Try your best</a:t>
            </a:r>
            <a:endParaRPr lang="en-US" sz="2400" b="1" kern="0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Follow directions the first time given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49" y="359908"/>
            <a:ext cx="29575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524000"/>
            <a:ext cx="4572000" cy="349326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Dojo Points</a:t>
            </a:r>
            <a:endParaRPr lang="en-US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Behavior Calendar</a:t>
            </a:r>
            <a:endParaRPr lang="en-US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T.R.A.C.K. points 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S=1-10 TRACK POINTS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N=11-20 TRACK POINTS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U= 21 OR MORE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320705214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934200" cy="457200"/>
          </a:xfrm>
        </p:spPr>
        <p:txBody>
          <a:bodyPr/>
          <a:lstStyle/>
          <a:p>
            <a:pPr algn="ctr"/>
            <a:r>
              <a:rPr lang="en-US" dirty="0"/>
              <a:t>What’s different about 2</a:t>
            </a:r>
            <a:r>
              <a:rPr lang="en-US" baseline="30000" dirty="0"/>
              <a:t>nd</a:t>
            </a:r>
            <a:r>
              <a:rPr lang="en-US" dirty="0"/>
              <a:t> 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Starting to read for understanding more and reading on their own more.</a:t>
            </a:r>
            <a:endParaRPr lang="en-US" dirty="0">
              <a:ea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Second grade is a transition year for most students because they are expected to be more independent.</a:t>
            </a:r>
            <a:endParaRPr lang="en-US" dirty="0">
              <a:ea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will be copying things from the board and from their books more.</a:t>
            </a:r>
            <a:endParaRPr lang="en-US" dirty="0">
              <a:solidFill>
                <a:schemeClr val="tx1"/>
              </a:solidFill>
              <a:ea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Tahoma"/>
                <a:cs typeface="Tahoma"/>
              </a:rPr>
              <a:t>We may do one or two examples together and students will do the rest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532461021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553200" cy="457200"/>
          </a:xfrm>
        </p:spPr>
        <p:txBody>
          <a:bodyPr/>
          <a:lstStyle/>
          <a:p>
            <a:pPr algn="ctr"/>
            <a:r>
              <a:rPr lang="en-US" dirty="0"/>
              <a:t>Classwork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553200" cy="46291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Students are given more than enough time to get their classwork done. I try to make sure they get double the time it actually takes to get it done.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/>
                <a:cs typeface="Tahoma"/>
              </a:rPr>
              <a:t>We will always practice a skill multiple times before I take a grade on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/>
                <a:cs typeface="Tahoma"/>
              </a:rPr>
              <a:t>Encourage your child to pay attention and get their work done on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/>
                <a:cs typeface="Tahoma"/>
              </a:rPr>
              <a:t>If they are absent graded work </a:t>
            </a:r>
            <a:r>
              <a:rPr lang="en-US" dirty="0">
                <a:solidFill>
                  <a:schemeClr val="tx1"/>
                </a:solidFill>
                <a:ea typeface="Tahoma"/>
                <a:cs typeface="Tahoma"/>
              </a:rPr>
              <a:t>must</a:t>
            </a:r>
            <a:r>
              <a:rPr lang="en-US" dirty="0">
                <a:ea typeface="Tahoma"/>
                <a:cs typeface="Tahoma"/>
              </a:rPr>
              <a:t> be done in 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Tahoma"/>
                <a:cs typeface="Tahoma"/>
              </a:rPr>
              <a:t>Classwork folder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Tahoma"/>
              <a:cs typeface="Tahoma"/>
            </a:endParaRPr>
          </a:p>
          <a:p>
            <a:endParaRPr lang="en-US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219398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400800" cy="457200"/>
          </a:xfrm>
        </p:spPr>
        <p:txBody>
          <a:bodyPr/>
          <a:lstStyle/>
          <a:p>
            <a:pPr algn="ctr"/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will be assigned on Monday(phonics), Tuesday(grammar/comprehension), and Thursday(math).</a:t>
            </a:r>
          </a:p>
          <a:p>
            <a:r>
              <a:rPr lang="en-US" dirty="0">
                <a:ea typeface="Tahoma"/>
                <a:cs typeface="Tahoma"/>
              </a:rPr>
              <a:t>Homework should be returned the next day.</a:t>
            </a:r>
            <a:endParaRPr lang="en-US" dirty="0"/>
          </a:p>
          <a:p>
            <a:r>
              <a:rPr lang="en-US" dirty="0"/>
              <a:t>Students should be reading nightly for at least 20 minutes, then add the information to their reading log.</a:t>
            </a:r>
            <a:endParaRPr lang="en-US" dirty="0">
              <a:ea typeface="Tahoma"/>
              <a:cs typeface="Tahoma"/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* If a student does not turn in homework they will receive an S-for the day.</a:t>
            </a:r>
            <a:endParaRPr lang="en-US" sz="1800" dirty="0">
              <a:solidFill>
                <a:schemeClr val="tx1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99810192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42950"/>
            <a:ext cx="8305800" cy="457200"/>
          </a:xfrm>
        </p:spPr>
        <p:txBody>
          <a:bodyPr/>
          <a:lstStyle/>
          <a:p>
            <a:pPr algn="ctr"/>
            <a:r>
              <a:rPr lang="en-US" dirty="0"/>
              <a:t>Sight Word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838" y="1285875"/>
            <a:ext cx="6553200" cy="4114800"/>
          </a:xfrm>
        </p:spPr>
        <p:txBody>
          <a:bodyPr/>
          <a:lstStyle/>
          <a:p>
            <a:r>
              <a:rPr lang="en-US" dirty="0"/>
              <a:t>Students will be given a list of 100 words each month starting in September. They will be assessed over their monthly list on the first school day of the next month.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43086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629400" cy="457200"/>
          </a:xfrm>
        </p:spPr>
        <p:txBody>
          <a:bodyPr/>
          <a:lstStyle/>
          <a:p>
            <a:pPr algn="ctr"/>
            <a:r>
              <a:rPr lang="en-US" dirty="0"/>
              <a:t>H.E.A.R.T Binder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000" dirty="0">
                <a:latin typeface="Juice ITC" pitchFamily="82" charset="0"/>
              </a:rPr>
              <a:t>Contents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 pitchFamily="82" charset="0"/>
              </a:rPr>
              <a:t>Papers to be signed and returned (front pocket)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 pitchFamily="82" charset="0"/>
              </a:rPr>
              <a:t>Zipper pouch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 pitchFamily="82" charset="0"/>
              </a:rPr>
              <a:t>Newsletter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 pitchFamily="82" charset="0"/>
              </a:rPr>
              <a:t>Schedule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/>
              </a:rPr>
              <a:t>Monthly Sight Words </a:t>
            </a:r>
            <a:endParaRPr lang="en-US">
              <a:latin typeface="Juice ITC" pitchFamily="82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 pitchFamily="82" charset="0"/>
              </a:rPr>
              <a:t>Related Arts Calendar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/>
              </a:rPr>
              <a:t>Monthly Behavior Calendar</a:t>
            </a:r>
            <a:endParaRPr lang="en-US" dirty="0">
              <a:latin typeface="Juice ITC" pitchFamily="82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/>
              </a:rPr>
              <a:t>Homework folder and graded papers folder(on Thursday)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/>
              </a:rPr>
              <a:t>Math and Ela Resource pages (NOT ADDED YET)</a:t>
            </a:r>
            <a:endParaRPr lang="en-US" dirty="0">
              <a:latin typeface="Juice ITC" pitchFamily="82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Juice ITC" pitchFamily="82" charset="0"/>
              </a:rPr>
              <a:t>Papers to keep at home(back pocket)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1442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AF_SchoolSuppli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iness_fligh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f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3EDB37-A03C-4599-A6CE-A67D89982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AF_SchoolSupplies</Template>
  <TotalTime>2079</TotalTime>
  <Words>443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AF_SchoolSupplies</vt:lpstr>
      <vt:lpstr>Open House</vt:lpstr>
      <vt:lpstr>Introduction</vt:lpstr>
      <vt:lpstr>PowerPoint Presentation</vt:lpstr>
      <vt:lpstr>PowerPoint Presentation</vt:lpstr>
      <vt:lpstr>What’s different about 2nd  grade</vt:lpstr>
      <vt:lpstr>Classwork</vt:lpstr>
      <vt:lpstr>Homework</vt:lpstr>
      <vt:lpstr>Sight Word Tests</vt:lpstr>
      <vt:lpstr>H.E.A.R.T Binder</vt:lpstr>
      <vt:lpstr>Testing</vt:lpstr>
      <vt:lpstr>PowerPoint Presentation</vt:lpstr>
      <vt:lpstr>PowerPoint Presentation</vt:lpstr>
      <vt:lpstr>PowerPoint Presentation</vt:lpstr>
      <vt:lpstr>PowerPoint Presentation</vt:lpstr>
      <vt:lpstr>ANY QUESTIONS?????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Patrice Ingram</dc:creator>
  <cp:lastModifiedBy>Patrice Ingram</cp:lastModifiedBy>
  <cp:revision>255</cp:revision>
  <dcterms:created xsi:type="dcterms:W3CDTF">2013-08-08T20:44:41Z</dcterms:created>
  <dcterms:modified xsi:type="dcterms:W3CDTF">2023-08-18T20:57:12Z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TC103368129990</vt:lpwstr>
  </property>
</Properties>
</file>